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97" r:id="rId4"/>
    <p:sldId id="265" r:id="rId5"/>
    <p:sldId id="267" r:id="rId6"/>
    <p:sldId id="266" r:id="rId7"/>
    <p:sldId id="270" r:id="rId8"/>
    <p:sldId id="263" r:id="rId9"/>
    <p:sldId id="302" r:id="rId10"/>
    <p:sldId id="300" r:id="rId11"/>
    <p:sldId id="298" r:id="rId12"/>
    <p:sldId id="260" r:id="rId13"/>
    <p:sldId id="303" r:id="rId14"/>
    <p:sldId id="301" r:id="rId15"/>
    <p:sldId id="258" r:id="rId16"/>
    <p:sldId id="276" r:id="rId17"/>
    <p:sldId id="271" r:id="rId18"/>
    <p:sldId id="272" r:id="rId19"/>
    <p:sldId id="273" r:id="rId20"/>
    <p:sldId id="274" r:id="rId21"/>
    <p:sldId id="275" r:id="rId22"/>
    <p:sldId id="269" r:id="rId23"/>
    <p:sldId id="262" r:id="rId24"/>
    <p:sldId id="261" r:id="rId25"/>
    <p:sldId id="288" r:id="rId26"/>
    <p:sldId id="264" r:id="rId27"/>
    <p:sldId id="289" r:id="rId28"/>
    <p:sldId id="280" r:id="rId29"/>
    <p:sldId id="285" r:id="rId30"/>
    <p:sldId id="284" r:id="rId31"/>
    <p:sldId id="283" r:id="rId32"/>
    <p:sldId id="282" r:id="rId33"/>
    <p:sldId id="286" r:id="rId34"/>
    <p:sldId id="281" r:id="rId35"/>
    <p:sldId id="287" r:id="rId36"/>
    <p:sldId id="295" r:id="rId37"/>
    <p:sldId id="296" r:id="rId38"/>
    <p:sldId id="304" r:id="rId39"/>
    <p:sldId id="305" r:id="rId40"/>
    <p:sldId id="308" r:id="rId41"/>
    <p:sldId id="307" r:id="rId42"/>
    <p:sldId id="306" r:id="rId43"/>
    <p:sldId id="290" r:id="rId44"/>
    <p:sldId id="293" r:id="rId45"/>
    <p:sldId id="292" r:id="rId46"/>
    <p:sldId id="291" r:id="rId47"/>
    <p:sldId id="294" r:id="rId48"/>
    <p:sldId id="268" r:id="rId49"/>
    <p:sldId id="259" r:id="rId50"/>
    <p:sldId id="277" r:id="rId51"/>
    <p:sldId id="278" r:id="rId52"/>
    <p:sldId id="279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38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56428029735827"/>
          <c:y val="0.17588025933626422"/>
          <c:w val="0.65665565183022934"/>
          <c:h val="0.8057120637389496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CC00"/>
              </a:solidFill>
            </c:spPr>
          </c:dPt>
          <c:dPt>
            <c:idx val="3"/>
            <c:bubble3D val="0"/>
            <c:explosion val="28"/>
            <c:spPr>
              <a:solidFill>
                <a:srgbClr val="00B050"/>
              </a:solidFill>
            </c:spPr>
          </c:dPt>
          <c:dPt>
            <c:idx val="4"/>
            <c:bubble3D val="0"/>
            <c:explosion val="14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-0.16401957753486326"/>
                  <c:y val="2.687449410382973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AO </a:t>
                    </a:r>
                    <a:r>
                      <a:rPr lang="en-US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– 1 </a:t>
                    </a:r>
                    <a:endParaRPr lang="th-TH" sz="1400" dirty="0" smtClean="0">
                      <a:latin typeface="TH SarabunPSK" panose="020B0500040200020003" pitchFamily="34" charset="-34"/>
                      <a:ea typeface="Adobe Gothic Std B" pitchFamily="34" charset="-128"/>
                      <a:cs typeface="TH SarabunPSK" panose="020B0500040200020003" pitchFamily="34" charset="-34"/>
                    </a:endParaRPr>
                  </a:p>
                  <a:p>
                    <a:r>
                      <a:rPr lang="en-US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(</a:t>
                    </a:r>
                    <a:r>
                      <a:rPr lang="th-TH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 </a:t>
                    </a:r>
                    <a:r>
                      <a:rPr lang="en-US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44,467.87 </a:t>
                    </a:r>
                    <a:r>
                      <a:rPr lang="th-TH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ไร่ </a:t>
                    </a:r>
                    <a:r>
                      <a:rPr lang="en-US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)</a:t>
                    </a:r>
                    <a:endParaRPr lang="en-US" dirty="0"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1"/>
              <c:layout>
                <c:manualLayout>
                  <c:x val="-2.0974808108833532E-3"/>
                  <c:y val="-2.8932820319425127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r>
                      <a:rPr lang="en-US" sz="1400" dirty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AO </a:t>
                    </a:r>
                    <a:r>
                      <a:rPr lang="en-US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– 2</a:t>
                    </a:r>
                    <a:r>
                      <a:rPr lang="th-TH" sz="1400" baseline="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 </a:t>
                    </a:r>
                    <a:endParaRPr lang="en-US" sz="1400" baseline="0" dirty="0" smtClean="0">
                      <a:latin typeface="TH SarabunPSK" panose="020B0500040200020003" pitchFamily="34" charset="-34"/>
                      <a:ea typeface="Adobe Gothic Std B" pitchFamily="34" charset="-128"/>
                      <a:cs typeface="TH SarabunPSK" panose="020B0500040200020003" pitchFamily="34" charset="-34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r>
                      <a:rPr lang="en-US" sz="1400" baseline="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( </a:t>
                    </a:r>
                    <a:r>
                      <a:rPr lang="en-US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89,486.77</a:t>
                    </a:r>
                    <a:r>
                      <a:rPr lang="th-TH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 </a:t>
                    </a:r>
                    <a:r>
                      <a:rPr lang="th-TH" sz="1400" b="1" i="0" baseline="0" dirty="0" smtClean="0">
                        <a:effectLst/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ไร่ </a:t>
                    </a:r>
                    <a:r>
                      <a:rPr lang="en-US" sz="1400" b="1" i="0" baseline="0" dirty="0" smtClean="0">
                        <a:effectLst/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)</a:t>
                    </a:r>
                    <a:endParaRPr lang="en-US" dirty="0" smtClean="0">
                      <a:effectLst/>
                    </a:endParaRPr>
                  </a:p>
                </c:rich>
              </c:tx>
              <c:spPr/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2"/>
              <c:layout>
                <c:manualLayout>
                  <c:x val="1.5740692037167946E-2"/>
                  <c:y val="-1.9660817451203655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r>
                      <a:rPr lang="en-US" sz="1400" dirty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AO </a:t>
                    </a:r>
                    <a:r>
                      <a:rPr lang="en-US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– 3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r>
                      <a:rPr lang="en-US" sz="1400" dirty="0" smtClean="0"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( 6,401,627.51 </a:t>
                    </a:r>
                    <a:r>
                      <a:rPr lang="th-TH" sz="1400" b="1" i="0" baseline="0" dirty="0" smtClean="0">
                        <a:effectLst/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ไร่ </a:t>
                    </a:r>
                    <a:r>
                      <a:rPr lang="en-US" sz="1400" b="1" i="0" baseline="0" dirty="0" smtClean="0">
                        <a:effectLst/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)</a:t>
                    </a:r>
                    <a:endParaRPr lang="en-US" sz="1600" dirty="0" smtClean="0">
                      <a:effectLst/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/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3"/>
              <c:layout>
                <c:manualLayout>
                  <c:x val="-7.6987822609082086E-3"/>
                  <c:y val="-0.37696654736775281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r>
                      <a: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AO </a:t>
                    </a:r>
                    <a:r>
                      <a: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– 4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r>
                      <a: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( 33,581,000.08 </a:t>
                    </a:r>
                    <a:r>
                      <a:rPr lang="th-TH" sz="1400" b="1" i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ไร่ </a:t>
                    </a:r>
                    <a:r>
                      <a:rPr lang="en-US" sz="1400" b="1" i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)</a:t>
                    </a:r>
                    <a:endParaRPr lang="en-US" sz="14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latin typeface="TH SarabunPSK" panose="020B0500040200020003" pitchFamily="34" charset="-34"/>
                      <a:ea typeface="Adobe Gothic Std B" pitchFamily="34" charset="-128"/>
                      <a:cs typeface="TH SarabunPSK" panose="020B0500040200020003" pitchFamily="34" charset="-34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endParaRPr lang="en-US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/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4"/>
              <c:layout>
                <c:manualLayout>
                  <c:x val="-6.1345840800297591E-3"/>
                  <c:y val="-7.7917681765518054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r>
                      <a: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Waiting </a:t>
                    </a:r>
                    <a:r>
                      <a: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for </a:t>
                    </a:r>
                    <a:r>
                      <a: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import</a:t>
                    </a:r>
                    <a:endParaRPr lang="th-TH" sz="14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H SarabunPSK" panose="020B0500040200020003" pitchFamily="34" charset="-34"/>
                      <a:ea typeface="Adobe Gothic Std B" pitchFamily="34" charset="-128"/>
                      <a:cs typeface="TH SarabunPSK" panose="020B0500040200020003" pitchFamily="34" charset="-34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defRPr>
                    </a:pPr>
                    <a:r>
                      <a: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(</a:t>
                    </a:r>
                    <a:r>
                      <a:rPr lang="th-TH" sz="14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 </a:t>
                    </a:r>
                    <a:r>
                      <a: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31,081,122.96</a:t>
                    </a:r>
                    <a:r>
                      <a:rPr lang="th-TH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 </a:t>
                    </a:r>
                    <a:r>
                      <a:rPr lang="th-TH" sz="1400" b="1" i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ไร่ </a:t>
                    </a:r>
                    <a:r>
                      <a:rPr lang="en-US" sz="1400" b="1" i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Adobe Gothic Std B" pitchFamily="34" charset="-128"/>
                        <a:cs typeface="TH SarabunPSK" panose="020B0500040200020003" pitchFamily="34" charset="-34"/>
                      </a:rPr>
                      <a:t>)</a:t>
                    </a:r>
                    <a:endParaRPr lang="en-US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</a:endParaRPr>
                  </a:p>
                </c:rich>
              </c:tx>
              <c:spPr/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; </c:separator>
            </c:dLbl>
            <c:txPr>
              <a:bodyPr/>
              <a:lstStyle/>
              <a:p>
                <a:pPr>
                  <a:defRPr sz="1400" b="1">
                    <a:latin typeface="TH SarabunPSK" panose="020B0500040200020003" pitchFamily="34" charset="-34"/>
                    <a:ea typeface="Adobe Gothic Std B" pitchFamily="34" charset="-128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bestFit"/>
            <c:showLegendKey val="1"/>
            <c:showVal val="1"/>
            <c:showCatName val="1"/>
            <c:showSerName val="0"/>
            <c:showPercent val="0"/>
            <c:showBubbleSize val="0"/>
            <c:separator>; </c:separator>
            <c:showLeaderLines val="1"/>
          </c:dLbls>
          <c:cat>
            <c:strRef>
              <c:f>Sheet1!$A$2:$A$6</c:f>
              <c:strCache>
                <c:ptCount val="5"/>
                <c:pt idx="0">
                  <c:v>AO - 1</c:v>
                </c:pt>
                <c:pt idx="1">
                  <c:v>AO - 2</c:v>
                </c:pt>
                <c:pt idx="2">
                  <c:v>AO - 3</c:v>
                </c:pt>
                <c:pt idx="3">
                  <c:v>AO - 4</c:v>
                </c:pt>
                <c:pt idx="4">
                  <c:v>Waiting for import</c:v>
                </c:pt>
              </c:strCache>
            </c:strRef>
          </c:cat>
          <c:val>
            <c:numRef>
              <c:f>Sheet1!$B$2:$B$6</c:f>
              <c:numCache>
                <c:formatCode>#,##0.00</c:formatCode>
                <c:ptCount val="5"/>
                <c:pt idx="0">
                  <c:v>44467.87</c:v>
                </c:pt>
                <c:pt idx="1">
                  <c:v>89486.77</c:v>
                </c:pt>
                <c:pt idx="2">
                  <c:v>6401627.5099999998</c:v>
                </c:pt>
                <c:pt idx="3">
                  <c:v>33581000.079999998</c:v>
                </c:pt>
                <c:pt idx="4">
                  <c:v>31081122.960000001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0.37391</cdr:x>
      <cdr:y>0.16071</cdr:y>
    </cdr:from>
    <cdr:to>
      <cdr:x>0.47826</cdr:x>
      <cdr:y>0.21429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 flipV="1">
          <a:off x="3096344" y="648072"/>
          <a:ext cx="864096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28F0F-B1FC-4BF6-B3E2-600003ADE841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533D2-8B52-4BB0-8DAD-C82A848F5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4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533D2-8B52-4BB0-8DAD-C82A848F52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533D2-8B52-4BB0-8DAD-C82A848F52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7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0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4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3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5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7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7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A46C5-8E06-4E7E-A4C6-93A6D833C50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15191-337F-4AB7-ACC6-1490FE9A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7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Word_Document2.docx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704647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  <a:r>
              <a:rPr lang="th-TH" sz="2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สารสนเทศเพื่อการ</a:t>
            </a:r>
            <a:r>
              <a:rPr lang="th-TH" sz="20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การดำเนินงานตาม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แผนปฏิบัติการพื้นที่เป้าหมายป้องกันและ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ปราบปราม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ลักลอบบุกรุกพื้นที่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ป่าของ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กรมอุทยานแห่งชาติ สัตว์ป่า และพันธุ์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พืช</a:t>
            </a:r>
            <a:endParaRPr lang="en-US" sz="2000" b="1" baseline="300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Management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Information System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for The Area of Operation Action Plan for Illegal Forest Land Encroachment Protection and Control, </a:t>
            </a:r>
            <a:endPara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Department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of National Park Wildlife and Plant Conservation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4227934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ณัฐนนท์ ไชย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ศักดิ์</a:t>
            </a:r>
            <a:endParaRPr lang="en-US" sz="1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X:\Pre\Plan\images\icon\logoWildlife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938" y="354429"/>
            <a:ext cx="1116124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43"/>
          <a:stretch/>
        </p:blipFill>
        <p:spPr bwMode="auto">
          <a:xfrm>
            <a:off x="452311" y="3127276"/>
            <a:ext cx="820891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SchwarzKiserz\Pictures\capture-20170829-00112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0"/>
          <a:stretch/>
        </p:blipFill>
        <p:spPr bwMode="auto">
          <a:xfrm>
            <a:off x="1494277" y="3520932"/>
            <a:ext cx="6124980" cy="16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68535" y="304880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Insight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3063" y="3818514"/>
            <a:ext cx="5951786" cy="265404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10208" y="1419622"/>
            <a:ext cx="4902304" cy="1031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th-TH" sz="2000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ระบบรายงานความก้าวหน้าและติดตามการนำเข้าข้อมูลในระบบฯ</a:t>
            </a:r>
            <a:endParaRPr lang="en-US" sz="2000" dirty="0" smtClean="0">
              <a:solidFill>
                <a:srgbClr val="C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th-TH" sz="1600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รายงานสรุปผลแบบสอบถามความพึงพอใจการใช้งาน</a:t>
            </a:r>
            <a:endParaRPr lang="en-US" sz="1600" dirty="0" smtClean="0">
              <a:solidFill>
                <a:srgbClr val="C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th-TH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 ที่มีการแจ้งรายงานข้อมูลในระบบฯ</a:t>
            </a:r>
            <a:endParaRPr lang="en-US" dirty="0" smtClean="0">
              <a:solidFill>
                <a:srgbClr val="C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043608" y="1935276"/>
            <a:ext cx="1005999" cy="34844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43608" y="3520932"/>
            <a:ext cx="503028" cy="38876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3608" y="2283718"/>
            <a:ext cx="0" cy="123721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403043" y="3549697"/>
            <a:ext cx="36004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dobe Gothic Std B" pitchFamily="34" charset="-128"/>
                <a:ea typeface="Adobe Gothic Std B" pitchFamily="34" charset="-128"/>
              </a:rPr>
              <a:t>1</a:t>
            </a:r>
            <a:endParaRPr lang="en-US" sz="14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63888" y="3535314"/>
            <a:ext cx="36004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dobe Gothic Std B" pitchFamily="34" charset="-128"/>
                <a:ea typeface="Adobe Gothic Std B" pitchFamily="34" charset="-128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5652120" y="3535314"/>
            <a:ext cx="36004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dobe Gothic Std B" pitchFamily="34" charset="-128"/>
                <a:ea typeface="Adobe Gothic Std B" pitchFamily="34" charset="-128"/>
              </a:rPr>
              <a:t>3</a:t>
            </a:r>
            <a:endParaRPr lang="en-US" sz="1400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83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SchwarzKiserz\Pictures\capture-20170829-0011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10" y="1381230"/>
            <a:ext cx="6124980" cy="320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520" y="1995686"/>
            <a:ext cx="2354242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คำอธิบายสัญลักษณ์ </a:t>
            </a:r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(Legend)</a:t>
            </a:r>
          </a:p>
        </p:txBody>
      </p:sp>
      <p:cxnSp>
        <p:nvCxnSpPr>
          <p:cNvPr id="9" name="Straight Connector 8"/>
          <p:cNvCxnSpPr>
            <a:stCxn id="8" idx="2"/>
          </p:cNvCxnSpPr>
          <p:nvPr/>
        </p:nvCxnSpPr>
        <p:spPr>
          <a:xfrm>
            <a:off x="1428641" y="2334240"/>
            <a:ext cx="345451" cy="30951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948264" y="2297870"/>
            <a:ext cx="1543177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Export to Excel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380312" y="2636424"/>
            <a:ext cx="339540" cy="30951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98296" y="1730282"/>
            <a:ext cx="1965592" cy="121388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04016" y="593364"/>
            <a:ext cx="4727577" cy="427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2000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ระบบรายงานความก้าวหน้าและติดตามการนำเข้าข้อมูลในระบบ</a:t>
            </a:r>
            <a:r>
              <a:rPr lang="th-TH" sz="20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ฯ</a:t>
            </a:r>
            <a:endParaRPr lang="en-US" sz="2000" b="1" dirty="0" smtClean="0">
              <a:solidFill>
                <a:srgbClr val="C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14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467206"/>
              </p:ext>
            </p:extLst>
          </p:nvPr>
        </p:nvGraphicFramePr>
        <p:xfrm>
          <a:off x="611560" y="434236"/>
          <a:ext cx="7920881" cy="4225746"/>
        </p:xfrm>
        <a:graphic>
          <a:graphicData uri="http://schemas.openxmlformats.org/drawingml/2006/table">
            <a:tbl>
              <a:tblPr/>
              <a:tblGrid>
                <a:gridCol w="2228197"/>
                <a:gridCol w="805026"/>
                <a:gridCol w="839528"/>
                <a:gridCol w="759024"/>
                <a:gridCol w="759024"/>
                <a:gridCol w="759024"/>
                <a:gridCol w="644022"/>
                <a:gridCol w="563518"/>
                <a:gridCol w="563518"/>
              </a:tblGrid>
              <a:tr h="2028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หน่วยงานรับผิดชอบ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ขนาดพื้นที่ ตามประกาศ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ขนาดพื้นที่ ตาม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GIS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ขนาดพื้นที่ ตามแผนปฏิบัติการพื้นที่เป้าหมาย</a:t>
                      </a:r>
                      <a:r>
                        <a:rPr lang="th-TH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ผลต่าง ขนาดพื้นที่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%ขนาดพื้นที่คงเหลือ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ค่าเฉลี่ยจำนวนแปลงที่เพิ่มขึ้น/วัน*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ผลรวมจำนวนแปลงที่เพิ่มขึ้น*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(GIS - AO)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แปลง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ไร่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89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กรมอุทยานแห่งชาติ สัตว์ป่า และพันธุ์พืช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65,507,330.94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71,197,705.18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118,212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40,116,012.55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31,081,692.63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43.66%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</a:tr>
              <a:tr h="16626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 (ปราจีนบุรี)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3,649,596.53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3,705,625.16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3,660,354.57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45,270.59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 สาขาสระบุรี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276,174.25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303,273.56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248,653.23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54,620.33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18.01%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2 (ศรีราชา)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2,308,790.05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2,289,830.42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6,568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2,087,999.61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201,830.81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8.81%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3 (บ้านโป่ง)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7,410,762.11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8,116,044.98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11,377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6,183,101.28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1,932,943.70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23.82%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3 สาขาเพชรบุรี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3,046,196.40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3,143,299.92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7,146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2,928,865.97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214,433.95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6.82%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4 (สุราษฎร์ธานี)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4,619,825.56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4,572,759.27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7,045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1,908,036.07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2,664,723.20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58.27%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5 (นครศรีธรรมราช)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4,354,850.21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4,697,230.21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7,357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1,798,462.17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2,898,768.04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61.71%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6 (สงขลา)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2,680,735.46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2,743,327.81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19,762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976,483.65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1,766,844.16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64.41%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347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6 สาขาปัตตานี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934,426.98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1,071,043.20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502,911.43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568,131.77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53.04%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7 (นครราชสีมา)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1,840,038.50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1,860,717.84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3,728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1,873,931.63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-13,213.79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-0.71%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A2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8 (ขอนแก่น)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2,036,133.25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1,993,239.66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10,497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1,868,100.61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125,139.05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6.28%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9 (อุบลราชธานี)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2,258,501.67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2,342,281.02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4,182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1,117,338.79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1,224,942.23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52.30%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10 (อุดรธานี)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1,746,021.00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2,013,427.22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9,779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1,998,086.00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15,341.22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11 (พิษณุโลก)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5,681,581.37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5,879,481.33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1,702,229.45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4,177,251.88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71.05%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12 (นครสวรรค์)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3,171,675.36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3,291,206.44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2,131,918.76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1,159,287.68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35.22%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13 (แพร่)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2,995,784.85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3,692,730.05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2,585.55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3,690,144.50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99.93%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53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13 สาขาลำปาง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1,522,757.13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2,539,090.47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491,656.30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2,047,434.17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80.64%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53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14 (ตาก)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3,457,733.00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4,005,383.83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4,231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525,181.44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3,480,202.39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86.89%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53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15 (เชียงราย)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3,191,926.82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3,065,130.95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2,840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2,558,221.09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506,909.86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16.54%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16 (เชียงใหม่)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5,210,362.45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6,400,289.51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11,685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4,649,393.85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1,750,895.66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27.36%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D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CAF50"/>
                    </a:solidFill>
                  </a:tcPr>
                </a:tc>
              </a:tr>
              <a:tr h="1598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สำนักบริหารพื้นที่อนุรักษ์ที่ 16 สาขาแม่สะเรียง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3,113,458.00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3,472,292.36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3,442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902,501.10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2,569,791.25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74.01%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91916" y="4673528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 = </a:t>
            </a:r>
            <a:r>
              <a:rPr lang="th-TH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นับระหว่างช่วงเวลา วันที่ </a:t>
            </a:r>
            <a: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1 - 24 </a:t>
            </a:r>
            <a:r>
              <a:rPr lang="th-TH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</a:t>
            </a:r>
            <a: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 / </a:t>
            </a:r>
            <a:r>
              <a:rPr lang="th-TH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ขนาดพื้นที่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เป็นขนาดพื้นที่จากระบบ อาจมีความคาดเคลื่อน</a:t>
            </a:r>
            <a:endParaRPr lang="en-US" sz="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สำนักป้องกัน ปราบปรามและควบคุมไฟป่า - กรมอุทยานแห่งชาติ สัตว์ป่า และพันธุ์พืช 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24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</a:p>
          <a:p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Powered by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ระบบสารสนเทศเพื่อการจัดการ การดำเนินงานตามแผนปฏิบัติการพื้นที่เป้าหมายป้องกันและปราบปรามการลักลอบบุกรุกพื้นที่ป่า ของกรมอุทยานแห่งชาติ สัตว์ป่า และพันธุ์พืช</a:t>
            </a:r>
            <a:endParaRPr lang="en-US" sz="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916" y="2725"/>
            <a:ext cx="79208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รายงานความก้าวหน้าและติดตามการนำเข้าข้อมูลในระบบสารสนเทศเพื่อการจัดการ การดำเนินงานตามแผนปฏิบัติการพื้นที่เป้าหมายป้องกันและปราบปรามการลักลอบบุกรุกพื้นที่ป่า </a:t>
            </a:r>
            <a:endParaRPr lang="en-US" sz="1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ของกรมอุทยานแห่งชาติ สัตว์ป่า และพันธุ์พืช</a:t>
            </a:r>
            <a:endParaRPr lang="en-US" sz="1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28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2912" y="2086346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6903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6148" y="1176350"/>
            <a:ext cx="7391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สถานะพื้นที่เป้าหมายฯ </a:t>
            </a:r>
            <a:r>
              <a:rPr lang="th-TH" sz="1600" b="1" i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รหัสพื้นที่ </a:t>
            </a:r>
            <a:r>
              <a:rPr lang="en-US" sz="1600" b="1" i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(Primary Key)</a:t>
            </a:r>
            <a:r>
              <a:rPr lang="th-TH" sz="1600" b="1" i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</a:t>
            </a:r>
            <a:endParaRPr lang="en-US" sz="1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ข้อมูลพื้นฐาน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ลักษณะพื้นที่อนุรักษ์ ชื่อป่า รหัสป่า หน่วยงานรับผิดชอบ และหน่วยงานบังคับบัญชา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ที่ตั้ง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ประกอบด้วย หมู่บ้าน หมู่ที่ ตำบล อำเภอ จังหวัด ตำแหน่งพิกัดภูมิศาสตร์ตัวแทนพื้นที่ และชั้นคุณภาพลุ่มน้ำจากตำแหน่งพิกัดตัวแทนพื้นที่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ลักษณะพื้นที่</a:t>
            </a:r>
            <a:r>
              <a:rPr lang="th-TH" sz="16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ลักษณะการบุกรุก เงื่อนไขการถือสิทธิ์ครอบครองพื้นที่ กระทำโดย การครอบครองที่ดินทำกิน ชื่อผู้บุกรุก และชื่อนายทุน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การแจ้งความดำเนินคดี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การลงบันทึกประจำวัน หมายเลขคดี หมายเลขการยึดทรัพย์ สถานะผู้ต้องหา สถานะทางคดี และการดำเนินการทางปกครองตามมาตรา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22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และมาตรา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กำหนดเวลา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ประกอบด้วย วันที่เริ่มทำการกำหนดสถานะพื้นที่เป้าหมายฯ การเข้าดำเนินการ กำหนดแผนการเข้าดำเนินการ และแผนการเปลี่ยนสถานะพื้นที่เป้าหมายฯ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อัตรากำลัง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ประกอบด้วย อัตรากำลังที่ต้องการขอสนับสนุน อัตรากำลังของหน่วยงาน และอัตรากำลังเป้าหมายที่ต้องการ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รายชื่อกลุ่มบุคคลที่มีส่วนร่วมในการปฏิบัติการ จำนวน และลักษณะการมีส่วนร่วม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การประสานงาน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 ลักษณะการประสานงาน กลุ่มมวลชน และข้อจำกัดอื่น ๆ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10) </a:t>
            </a:r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</a:t>
            </a:r>
            <a:endParaRPr lang="en-US" sz="1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2349" y="519151"/>
            <a:ext cx="2717303" cy="50480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กลุ่มข้อมูลพื้นที่เป้าหมายฯ </a:t>
            </a:r>
          </a:p>
        </p:txBody>
      </p:sp>
    </p:spTree>
    <p:extLst>
      <p:ext uri="{BB962C8B-B14F-4D97-AF65-F5344CB8AC3E}">
        <p14:creationId xmlns:p14="http://schemas.microsoft.com/office/powerpoint/2010/main" val="29036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8714" y="1264279"/>
            <a:ext cx="3393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การควบคุมคุณภาพข้อมูล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8714" y="1995686"/>
            <a:ext cx="6840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มีความถูกต้อง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(Accurate)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มีความสมบูรณ์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(Complete)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มีความเชื่อถือได้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(Reliable)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ตรงประเด็น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(Relevant)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มีความเหมาะสมกับสถานการณ์ปัจจุบัน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(Timely)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สามารถตรวจสอบได้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(Verifiable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212081"/>
            <a:ext cx="216024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Statistic &amp; Data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40407" y="915566"/>
            <a:ext cx="330285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</a:pPr>
            <a:r>
              <a:rPr lang="th-TH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การแจ้งรายงานข้อมูลพื้นที่เป้าหมายฯ (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Report Data)</a:t>
            </a:r>
          </a:p>
          <a:p>
            <a:pPr algn="thaiDist">
              <a:lnSpc>
                <a:spcPct val="115000"/>
              </a:lnSpc>
            </a:pPr>
            <a:r>
              <a:rPr lang="th-TH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636237" y="1343312"/>
            <a:ext cx="32070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1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779662"/>
            <a:ext cx="76578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การแจ้งรายงานข้อมูลพื้นที่เป้าหมายฯ (</a:t>
            </a:r>
            <a:r>
              <a:rPr lang="en-US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 Data)</a:t>
            </a:r>
            <a:endParaRPr lang="th-TH" sz="3200" b="1" dirty="0" smtClean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ในการตรวจสอบและควบคุมคุณภาพของข้อมูลในหน่วยงานให้มีความถูกต้องและเพิ่มประสิทธิภาพในการจัดการ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10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7544" y="987574"/>
            <a:ext cx="8208912" cy="4032448"/>
            <a:chOff x="539552" y="746807"/>
            <a:chExt cx="8208912" cy="4032448"/>
          </a:xfrm>
        </p:grpSpPr>
        <p:pic>
          <p:nvPicPr>
            <p:cNvPr id="8" name="Picture 7" descr="C:\Users\Win 8 Pro\Documents\macbook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6"/>
            <a:stretch/>
          </p:blipFill>
          <p:spPr bwMode="auto">
            <a:xfrm>
              <a:off x="539552" y="746807"/>
              <a:ext cx="8208912" cy="403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C:\Users\SchwarzKiserz\Pictures\capture-20170828-12004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008" y="1106847"/>
              <a:ext cx="6096000" cy="319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6876256" y="2823778"/>
            <a:ext cx="504056" cy="28803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95936" y="546234"/>
            <a:ext cx="3624064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การแจ้งรายงานข้อมูลพื้นที่เป้าหมายฯ </a:t>
            </a:r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(Report Data)</a:t>
            </a:r>
          </a:p>
        </p:txBody>
      </p:sp>
      <p:cxnSp>
        <p:nvCxnSpPr>
          <p:cNvPr id="13" name="Straight Connector 12"/>
          <p:cNvCxnSpPr>
            <a:endCxn id="10" idx="0"/>
          </p:cNvCxnSpPr>
          <p:nvPr/>
        </p:nvCxnSpPr>
        <p:spPr>
          <a:xfrm>
            <a:off x="7128284" y="2355726"/>
            <a:ext cx="0" cy="46805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2"/>
          </p:cNvCxnSpPr>
          <p:nvPr/>
        </p:nvCxnSpPr>
        <p:spPr>
          <a:xfrm>
            <a:off x="5807968" y="884788"/>
            <a:ext cx="1325814" cy="147093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51520" y="212081"/>
            <a:ext cx="1440160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 Function</a:t>
            </a:r>
          </a:p>
        </p:txBody>
      </p:sp>
    </p:spTree>
    <p:extLst>
      <p:ext uri="{BB962C8B-B14F-4D97-AF65-F5344CB8AC3E}">
        <p14:creationId xmlns:p14="http://schemas.microsoft.com/office/powerpoint/2010/main" val="126637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7544" y="987574"/>
            <a:ext cx="8208912" cy="4032448"/>
            <a:chOff x="467544" y="987574"/>
            <a:chExt cx="8208912" cy="4032448"/>
          </a:xfrm>
        </p:grpSpPr>
        <p:pic>
          <p:nvPicPr>
            <p:cNvPr id="5" name="Picture 4" descr="C:\Users\Win 8 Pro\Documents\macbook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6"/>
            <a:stretch/>
          </p:blipFill>
          <p:spPr bwMode="auto">
            <a:xfrm>
              <a:off x="467544" y="987574"/>
              <a:ext cx="8208912" cy="403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C:\Users\SchwarzKiserz\Pictures\capture-20170828-13385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347614"/>
              <a:ext cx="6096000" cy="319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4355976" y="1905094"/>
            <a:ext cx="3829402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ข้อมูลรายละเอียดพื้นที่เป้าหมายฯ ไม่ครบถ้วน </a:t>
            </a:r>
            <a:endParaRPr lang="en-US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8952" y="2336867"/>
            <a:ext cx="4451520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ข้อมูลพื้นที่เป้าหมายฯ ไม่ถูกต้อง </a:t>
            </a:r>
            <a:r>
              <a:rPr lang="en-US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 </a:t>
            </a: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แจ้งตรวจสอบข้อมูล </a:t>
            </a:r>
            <a:endParaRPr lang="en-US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68955" y="2787774"/>
            <a:ext cx="2795334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แจ้งลบข้อมูลพื้นที่เป้าหมายฯ</a:t>
            </a:r>
            <a:endParaRPr lang="en-US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70068" y="3282538"/>
            <a:ext cx="3393948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แจ้งรายงานข้อมูลพื้นที่เป้าหมายฯ อื่น ๆ</a:t>
            </a:r>
            <a:endParaRPr lang="en-US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15716" y="2094151"/>
            <a:ext cx="36004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dobe Gothic Std B" pitchFamily="34" charset="-128"/>
                <a:ea typeface="Adobe Gothic Std B" pitchFamily="34" charset="-128"/>
              </a:rPr>
              <a:t>1</a:t>
            </a:r>
            <a:endParaRPr lang="en-US" sz="14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015716" y="3085098"/>
            <a:ext cx="36004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dobe Gothic Std B" pitchFamily="34" charset="-128"/>
                <a:ea typeface="Adobe Gothic Std B" pitchFamily="34" charset="-128"/>
              </a:rPr>
              <a:t>2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635896" y="2094151"/>
            <a:ext cx="432048" cy="54933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67944" y="2094151"/>
            <a:ext cx="28803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851920" y="2521533"/>
            <a:ext cx="252028" cy="25694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1"/>
          </p:cNvCxnSpPr>
          <p:nvPr/>
        </p:nvCxnSpPr>
        <p:spPr>
          <a:xfrm flipH="1">
            <a:off x="4103948" y="2521533"/>
            <a:ext cx="26500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347864" y="3003798"/>
            <a:ext cx="100811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563888" y="3265098"/>
            <a:ext cx="468052" cy="18000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31940" y="3445099"/>
            <a:ext cx="33812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51520" y="212081"/>
            <a:ext cx="1440160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 Function</a:t>
            </a:r>
          </a:p>
        </p:txBody>
      </p:sp>
    </p:spTree>
    <p:extLst>
      <p:ext uri="{BB962C8B-B14F-4D97-AF65-F5344CB8AC3E}">
        <p14:creationId xmlns:p14="http://schemas.microsoft.com/office/powerpoint/2010/main" val="396543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922" y="2515520"/>
            <a:ext cx="3409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ข้อความการแจ้งรายงานข้อมูลพื้นที่เป้าหมายฯ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0192" y="2529454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ดูแลข้อมูล 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65386" y="2755622"/>
            <a:ext cx="936104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21370" y="2454759"/>
            <a:ext cx="11521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Send to</a:t>
            </a:r>
            <a:endParaRPr lang="en-US" sz="1200" dirty="0">
              <a:solidFill>
                <a:srgbClr val="C0000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7171" name="Picture 3" descr="C:\Users\SchwarzKiserz\Pictures\if_Sed-02_22363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3198"/>
            <a:ext cx="1492424" cy="14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chwarzKiserz\Pictures\if_Sed-26_22363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68" y="1113336"/>
            <a:ext cx="1718320" cy="17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1520" y="212081"/>
            <a:ext cx="1440160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 Function</a:t>
            </a:r>
          </a:p>
        </p:txBody>
      </p:sp>
    </p:spTree>
    <p:extLst>
      <p:ext uri="{BB962C8B-B14F-4D97-AF65-F5344CB8AC3E}">
        <p14:creationId xmlns:p14="http://schemas.microsoft.com/office/powerpoint/2010/main" val="7042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9196" y="1275606"/>
            <a:ext cx="505939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Introduce</a:t>
            </a: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Statistic &amp; Data</a:t>
            </a:r>
          </a:p>
          <a:p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Tactical</a:t>
            </a: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Attitudes &amp; Future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46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chwarzKiserz\Pictures\capture-20170828-1200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7614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Win 8 Pro\Documents\macboo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chwarzKiserz\Pictures\capture-20170828-1426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9845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831257" y="3363838"/>
            <a:ext cx="288032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7544" y="728429"/>
            <a:ext cx="3624064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แจ้งเตือนการรายงานข้อมูลพื้นที่เป้าหมายฯ </a:t>
            </a:r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(Report</a:t>
            </a:r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Alert)</a:t>
            </a:r>
          </a:p>
        </p:txBody>
      </p:sp>
      <p:cxnSp>
        <p:nvCxnSpPr>
          <p:cNvPr id="11" name="Straight Connector 10"/>
          <p:cNvCxnSpPr>
            <a:endCxn id="8" idx="2"/>
          </p:cNvCxnSpPr>
          <p:nvPr/>
        </p:nvCxnSpPr>
        <p:spPr>
          <a:xfrm>
            <a:off x="1187624" y="3192576"/>
            <a:ext cx="1643633" cy="31527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87624" y="1066983"/>
            <a:ext cx="0" cy="212559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1520" y="212081"/>
            <a:ext cx="1440160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 Function</a:t>
            </a:r>
          </a:p>
        </p:txBody>
      </p:sp>
    </p:spTree>
    <p:extLst>
      <p:ext uri="{BB962C8B-B14F-4D97-AF65-F5344CB8AC3E}">
        <p14:creationId xmlns:p14="http://schemas.microsoft.com/office/powerpoint/2010/main" val="32668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chwarzKiserz\Pictures\capture-20170828-1427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92" y="1398141"/>
            <a:ext cx="6094009" cy="31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122616" y="2522370"/>
            <a:ext cx="288032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02822" y="728429"/>
            <a:ext cx="3624064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เจ้าหน้าที่ตรวจสอบข้อมูลการรายงานข้อมูลพื้นที่เป้าหมายฯ</a:t>
            </a:r>
            <a:endParaRPr lang="en-US" sz="16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835696" y="2522370"/>
            <a:ext cx="286920" cy="14401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35696" y="987574"/>
            <a:ext cx="769" cy="153479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1"/>
          </p:cNvCxnSpPr>
          <p:nvPr/>
        </p:nvCxnSpPr>
        <p:spPr>
          <a:xfrm flipH="1">
            <a:off x="1835696" y="897706"/>
            <a:ext cx="267126" cy="8986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339752" y="2599860"/>
            <a:ext cx="3168352" cy="121388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1520" y="212081"/>
            <a:ext cx="1440160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Report Function</a:t>
            </a:r>
          </a:p>
        </p:txBody>
      </p:sp>
    </p:spTree>
    <p:extLst>
      <p:ext uri="{BB962C8B-B14F-4D97-AF65-F5344CB8AC3E}">
        <p14:creationId xmlns:p14="http://schemas.microsoft.com/office/powerpoint/2010/main" val="14718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SchwarzKiserz\Pictures\thesis AO pic\capture-20170322-1627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25" y="1408881"/>
            <a:ext cx="6094009" cy="31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31400" y="411510"/>
            <a:ext cx="3916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validation </a:t>
            </a:r>
            <a:r>
              <a:rPr lang="en-US" sz="2400" dirty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rPr>
              <a:t>and monitoring</a:t>
            </a:r>
            <a:endParaRPr lang="en-US" sz="2400" dirty="0" smtClean="0">
              <a:solidFill>
                <a:srgbClr val="FF0000"/>
              </a:solidFill>
              <a:latin typeface="Adobe Gothic Std B" pitchFamily="34" charset="-128"/>
              <a:ea typeface="Adobe Gothic Std B" pitchFamily="34" charset="-128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9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3768" y="2172801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Tactical?</a:t>
            </a:r>
          </a:p>
        </p:txBody>
      </p:sp>
    </p:spTree>
    <p:extLst>
      <p:ext uri="{BB962C8B-B14F-4D97-AF65-F5344CB8AC3E}">
        <p14:creationId xmlns:p14="http://schemas.microsoft.com/office/powerpoint/2010/main" val="204301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016255"/>
              </p:ext>
            </p:extLst>
          </p:nvPr>
        </p:nvGraphicFramePr>
        <p:xfrm>
          <a:off x="179512" y="483518"/>
          <a:ext cx="8775832" cy="439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name="Document" r:id="rId4" imgW="9950405" imgH="4981724" progId="Word.Document.12">
                  <p:embed/>
                </p:oleObj>
              </mc:Choice>
              <mc:Fallback>
                <p:oleObj name="Document" r:id="rId4" imgW="9950405" imgH="49817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483518"/>
                        <a:ext cx="8775832" cy="439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59"/>
          <p:cNvSpPr/>
          <p:nvPr/>
        </p:nvSpPr>
        <p:spPr>
          <a:xfrm>
            <a:off x="539552" y="50767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การแสดงผลรายงานข้อมูลพื้นที่เป้าหมายฯ ของระบบสารสนเทศเพื่อการจัดการ การดำเนินงานตามแผนปฏิบัติการพื้นที่เป้าหมายป้องกันและปราบปรามการลักลอบบุกรุกพื้นที่ป่า 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ของกรมอุทยานแห่งชาติ สัตว์ป่า และพันธุ์พืช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39552" y="4553403"/>
            <a:ext cx="727280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 = </a:t>
            </a:r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การค้นหาตามเงื่อนไขที่กำหนด ตัวอย่างเช่น ตามหน่วยงานรับผิดชอบ</a:t>
            </a:r>
            <a:r>
              <a:rPr lang="en-US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ตามหน่วยงานบังคับบัญชา เป็นต้น</a:t>
            </a:r>
            <a:endParaRPr lang="en-US" sz="1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** =</a:t>
            </a:r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การค้นหาที่เฉพาะตามความต้องการของผู้ใช้</a:t>
            </a:r>
            <a:endParaRPr lang="en-US" sz="1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*** = </a:t>
            </a:r>
            <a:r>
              <a:rPr lang="th-TH" sz="1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เมื่อข้อมูลของหน่วยงานมีความครบถ้วนสมบูรณ์แล้ว ให้ทำการตรวจสอบและติดตามผลภายในระบบทุกวัน เพื่อให้ข้อมูลมีความเป็นปัจจุบันอยู่เสมอ</a:t>
            </a:r>
            <a:endParaRPr lang="en-US" sz="1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63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768" y="1707654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1</a:t>
            </a:r>
            <a:r>
              <a:rPr lang="en-US" sz="4800" b="1" baseline="30000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st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 Tactical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[MAP]</a:t>
            </a:r>
          </a:p>
        </p:txBody>
      </p:sp>
    </p:spTree>
    <p:extLst>
      <p:ext uri="{BB962C8B-B14F-4D97-AF65-F5344CB8AC3E}">
        <p14:creationId xmlns:p14="http://schemas.microsoft.com/office/powerpoint/2010/main" val="5619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14" b="1486"/>
          <a:stretch/>
        </p:blipFill>
        <p:spPr bwMode="auto">
          <a:xfrm>
            <a:off x="3587724" y="423915"/>
            <a:ext cx="555627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12540" y="308124"/>
            <a:ext cx="2923356" cy="4462760"/>
            <a:chOff x="395536" y="282393"/>
            <a:chExt cx="2923356" cy="4462760"/>
          </a:xfrm>
        </p:grpSpPr>
        <p:sp>
          <p:nvSpPr>
            <p:cNvPr id="5" name="Rectangle 4"/>
            <p:cNvSpPr/>
            <p:nvPr/>
          </p:nvSpPr>
          <p:spPr>
            <a:xfrm>
              <a:off x="587054" y="282393"/>
              <a:ext cx="2731838" cy="4462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latin typeface="Adobe Gothic Std B" pitchFamily="34" charset="-128"/>
                  <a:ea typeface="Adobe Gothic Std B" pitchFamily="34" charset="-128"/>
                  <a:cs typeface="TH SarabunPSK" panose="020B0500040200020003" pitchFamily="34" charset="-34"/>
                </a:rPr>
                <a:t>Vector Layer</a:t>
              </a:r>
            </a:p>
            <a:p>
              <a:endParaRPr lang="en-US" sz="1000" dirty="0" smtClean="0"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พิกัดกลางแปลงพื้นที่เป้าหมายฯ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หน่วยป้องกันรักษาป่า กรมอุทยานฯ</a:t>
              </a:r>
              <a:r>
                <a:rPr lang="en-US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(32 </a:t>
              </a:r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</a:t>
              </a:r>
              <a:r>
                <a:rPr lang="en-US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หน่วยงานในสังกัด สบอ. กรมอุทยานฯ</a:t>
              </a:r>
              <a:endParaRPr lang="en-US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ป่าสงวนแห่งชาติ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อุทยานแห่งชาติ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เขตรักษาพันธุ์สัตว์ป่า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เขตห้ามล่าสัตว์ป่า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วนอุทยาน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เตรียมการอุทยานแห่งชาติ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เตรียมการเขตห้ามล่าสัตว์ป่า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สวนรุกขชาติ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ชั้นคุณภาพลุ่มน้ำ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ป่าชายเลน ตาม มติ ครม.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ขอบเขตจังหวัด</a:t>
              </a:r>
              <a:endPara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6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สารบัญระวาง 1 : 50,000</a:t>
              </a:r>
              <a:endParaRPr lang="en-US" sz="1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3554" name="Picture 2" descr="X:\Pre\Plan\images\icon\1437518415_Pi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1" y="969991"/>
              <a:ext cx="80963" cy="14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X:\Pre\Plan\images\icon\1437518415_Pi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01" y="1206333"/>
              <a:ext cx="80963" cy="14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X:\Pre\Plan\images\icon\1437518415_Pi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24" y="1421217"/>
              <a:ext cx="80963" cy="14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402082" y="2183249"/>
              <a:ext cx="144000" cy="144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05112" y="2428878"/>
              <a:ext cx="144000" cy="1440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02082" y="2645353"/>
              <a:ext cx="144000" cy="144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95552" y="2887477"/>
              <a:ext cx="144000" cy="1440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98222" y="3157777"/>
              <a:ext cx="144000" cy="144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5536" y="3423364"/>
              <a:ext cx="144000" cy="1440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95536" y="3646026"/>
              <a:ext cx="144000" cy="144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98222" y="3869489"/>
              <a:ext cx="144000" cy="144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95552" y="4145035"/>
              <a:ext cx="144000" cy="1440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95536" y="4373545"/>
              <a:ext cx="144000" cy="144000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02605" y="1925289"/>
              <a:ext cx="144000" cy="1440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07069" y="1709265"/>
              <a:ext cx="144000" cy="1440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555" name="Picture 3" descr="C:\Users\SchwarzKiserz\Pictures\capture-20170828-17175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16"/>
          <a:stretch/>
        </p:blipFill>
        <p:spPr bwMode="auto">
          <a:xfrm>
            <a:off x="4643185" y="833440"/>
            <a:ext cx="4500816" cy="318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3275856" y="627534"/>
            <a:ext cx="864096" cy="81941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4139952" y="1446948"/>
            <a:ext cx="648072" cy="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9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14" b="1486"/>
          <a:stretch/>
        </p:blipFill>
        <p:spPr bwMode="auto">
          <a:xfrm>
            <a:off x="3587724" y="423915"/>
            <a:ext cx="555627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1059582"/>
            <a:ext cx="287867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Laster Layer</a:t>
            </a:r>
          </a:p>
          <a:p>
            <a:endParaRPr lang="en-US" sz="1000" dirty="0" smtClean="0">
              <a:latin typeface="Adobe Gothic Std B" pitchFamily="34" charset="-128"/>
              <a:ea typeface="Adobe Gothic Std B" pitchFamily="34" charset="-128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ภาพถ่ายออร์โทขาวชุด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WWS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2495 – 2498</a:t>
            </a:r>
            <a:endParaRPr lang="en-US" sz="1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ภาพถ่ายออร์โทขาวชุด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VAP61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2506 – 2513</a:t>
            </a:r>
            <a:endParaRPr lang="en-US" sz="1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ภาพถ่ายออร์โทขาวชุด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NS3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2515 – 2524</a:t>
            </a:r>
            <a:endParaRPr lang="en-US" sz="1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ภาพถ่ายออร์โทขาวชุด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DOL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2525 – 2538</a:t>
            </a:r>
            <a:endParaRPr lang="en-US" sz="1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ภาพถ่ายออร์โทขาวชุด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NIMA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2537 – 2543</a:t>
            </a:r>
            <a:endParaRPr lang="en-US" sz="1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ภาพถ่ายทางอากาศสี ปี 2545 (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MOAC)</a:t>
            </a: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แผนที่ภูมิประเทศ ลำดับชุด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L7018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4578" name="Picture 2" descr="C:\Users\SchwarzKiserz\Pictures\capture-20170828-17244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7"/>
          <a:stretch/>
        </p:blipFill>
        <p:spPr bwMode="auto">
          <a:xfrm>
            <a:off x="4655313" y="821035"/>
            <a:ext cx="4488687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 flipV="1">
            <a:off x="2843808" y="1347614"/>
            <a:ext cx="1944216" cy="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1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chwarzKiserz\Pictures\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5960" y="341243"/>
            <a:ext cx="5981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อุทยานแห่งชาติแก่งกระจาน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(ประกาศครั้งแรก เมื่อวันที่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2524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บนภาพถ่ายดาวเทียม (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Google Satellite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44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chwarzKiserz\Pictures\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SchwarzKiserz\Pictures\moa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9511" y="341243"/>
            <a:ext cx="6034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อุทยานแห่งชาติแก่งกระจาน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(ประกาศครั้งแรก เมื่อวันที่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2524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บนภาพถ่ายทางอากาศสี ปี 2545 (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MOAC)</a:t>
            </a:r>
          </a:p>
        </p:txBody>
      </p:sp>
    </p:spTree>
    <p:extLst>
      <p:ext uri="{BB962C8B-B14F-4D97-AF65-F5344CB8AC3E}">
        <p14:creationId xmlns:p14="http://schemas.microsoft.com/office/powerpoint/2010/main" val="42642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3768" y="1851670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Introduce</a:t>
            </a:r>
          </a:p>
        </p:txBody>
      </p:sp>
    </p:spTree>
    <p:extLst>
      <p:ext uri="{BB962C8B-B14F-4D97-AF65-F5344CB8AC3E}">
        <p14:creationId xmlns:p14="http://schemas.microsoft.com/office/powerpoint/2010/main" val="2304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chwarzKiserz\Pictures\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SchwarzKiserz\Pictures\ni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9511" y="341243"/>
            <a:ext cx="6034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อุทยานแห่งชาติแก่งกระจาน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(ประกาศครั้งแรก เมื่อวันที่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2524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บนภาพถ่ายออร์โทขาวชุด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NIMA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2537 – 2543</a:t>
            </a:r>
            <a:endParaRPr lang="en-US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42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chwarzKiserz\Pictures\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SchwarzKiserz\Pictures\d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5960" y="341243"/>
            <a:ext cx="5981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อุทยานแห่งชาติแก่งกระจาน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(ประกาศครั้งแรก เมื่อวันที่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2524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บนภาพถ่ายออร์โทขาวชุด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DOL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2525 – 2538</a:t>
            </a:r>
          </a:p>
        </p:txBody>
      </p:sp>
    </p:spTree>
    <p:extLst>
      <p:ext uri="{BB962C8B-B14F-4D97-AF65-F5344CB8AC3E}">
        <p14:creationId xmlns:p14="http://schemas.microsoft.com/office/powerpoint/2010/main" val="42642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chwarzKiserz\Pictures\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SchwarzKiserz\Pictures\ns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3" y="1397098"/>
            <a:ext cx="6096001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5960" y="341243"/>
            <a:ext cx="5981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อุทยานแห่งชาติแก่งกระจาน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(ประกาศครั้งแรก เมื่อวันที่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2524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บนภาพถ่ายออร์โทขาวชุด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NS3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2515 – 2524</a:t>
            </a:r>
          </a:p>
        </p:txBody>
      </p:sp>
    </p:spTree>
    <p:extLst>
      <p:ext uri="{BB962C8B-B14F-4D97-AF65-F5344CB8AC3E}">
        <p14:creationId xmlns:p14="http://schemas.microsoft.com/office/powerpoint/2010/main" val="42642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chwarzKiserz\Pictures\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SchwarzKiserz\Pictures\v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5960" y="341243"/>
            <a:ext cx="5981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อุทยานแห่งชาติแก่งกระจาน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(ประกาศครั้งแรก เมื่อวันที่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2524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บนภาพถ่ายออร์โทขาวชุด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VAP61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2506 – 2513</a:t>
            </a:r>
          </a:p>
        </p:txBody>
      </p:sp>
    </p:spTree>
    <p:extLst>
      <p:ext uri="{BB962C8B-B14F-4D97-AF65-F5344CB8AC3E}">
        <p14:creationId xmlns:p14="http://schemas.microsoft.com/office/powerpoint/2010/main" val="38136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chwarzKiserz\Pictures\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SchwarzKiserz\Pictures\ww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5960" y="341243"/>
            <a:ext cx="5981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อุทยานแห่งชาติแก่งกระจาน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(ประกาศครั้งแรก เมื่อวันที่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2524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บนภาพถ่ายออร์โทขาวชุด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WWS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พ.ศ. 2495 – 2498</a:t>
            </a:r>
            <a:endParaRPr lang="en-US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42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chwarzKiserz\Pictures\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7099"/>
            <a:ext cx="6096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9511" y="341243"/>
            <a:ext cx="6034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พื้นที่เป้าหมายฯ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อุทยานแห่งชาติแก่งกระจาน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(ประกาศครั้งแรก เมื่อวันที่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มิถุนายน </a:t>
            </a:r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2524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บนแผนที่ภูมิประเทศ ลำดับชุด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L7018</a:t>
            </a:r>
          </a:p>
        </p:txBody>
      </p:sp>
      <p:pic>
        <p:nvPicPr>
          <p:cNvPr id="22530" name="Picture 2" descr="C:\Users\SchwarzKiserz\Pictures\top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399381"/>
            <a:ext cx="6095999" cy="31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7704" y="1491630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2</a:t>
            </a:r>
            <a:r>
              <a:rPr lang="en-US" sz="4800" b="1" baseline="30000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rd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 Tactical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[TABLE]</a:t>
            </a:r>
          </a:p>
        </p:txBody>
      </p:sp>
    </p:spTree>
    <p:extLst>
      <p:ext uri="{BB962C8B-B14F-4D97-AF65-F5344CB8AC3E}">
        <p14:creationId xmlns:p14="http://schemas.microsoft.com/office/powerpoint/2010/main" val="421185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1561311" y="370542"/>
            <a:ext cx="6048672" cy="297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SchwarzKiserz\Pictures\capture-20170828-1834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80594"/>
            <a:ext cx="4491789" cy="2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91680" y="3507854"/>
            <a:ext cx="4897495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รายงานผลการดำเนินการตามแผนปฏิบัติการฯ </a:t>
            </a:r>
            <a:r>
              <a:rPr lang="en-US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แบบรายงานรายวัน</a:t>
            </a:r>
            <a:r>
              <a:rPr lang="en-US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รายงานผลการดำเนินการตามแผนปฏิบัติการฯ </a:t>
            </a:r>
            <a:r>
              <a:rPr lang="en-US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แบบรายงานราย </a:t>
            </a:r>
            <a:r>
              <a:rPr lang="en-US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15 </a:t>
            </a:r>
            <a:r>
              <a:rPr lang="th-TH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  <a:r>
              <a:rPr lang="en-US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รายงานผลการดำเนินการตามแผนปฏิบัติการฯ 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ชั้นคุณภาพลุ่มน้ำ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รายงานผลสถานะการทวงคืนพื้นที่ป่าอนุรักษ์</a:t>
            </a: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477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chwarzKiserz\Pictures\capture-20170829-01512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4" r="1544" b="8797"/>
          <a:stretch/>
        </p:blipFill>
        <p:spPr bwMode="auto">
          <a:xfrm>
            <a:off x="251520" y="876299"/>
            <a:ext cx="8573734" cy="37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58142" y="460934"/>
            <a:ext cx="4360489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รายงานผลการดำเนินการตามแผนปฏิบัติการฯ 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ชั้นคุณภาพลุ่มน้ำ</a:t>
            </a:r>
            <a:r>
              <a:rPr lang="en-US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76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chwarzKiserz\Pictures\capture-20170829-0148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051" r="6213" b="988"/>
          <a:stretch/>
        </p:blipFill>
        <p:spPr bwMode="auto">
          <a:xfrm>
            <a:off x="323528" y="339503"/>
            <a:ext cx="8394700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54171" y="17300"/>
            <a:ext cx="3029997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b="1" dirty="0" smtClean="0">
                <a:solidFill>
                  <a:srgbClr val="C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รายงานผลสถานะการทวงคืนพื้นที่ป่าอนุรักษ์</a:t>
            </a:r>
            <a:endParaRPr lang="en-US" b="1" dirty="0">
              <a:solidFill>
                <a:srgbClr val="C00000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80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899592" y="1563638"/>
            <a:ext cx="4032448" cy="19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apture-20170323-0103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7" y="1756892"/>
            <a:ext cx="3019658" cy="15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418"/>
          <p:cNvSpPr/>
          <p:nvPr/>
        </p:nvSpPr>
        <p:spPr>
          <a:xfrm>
            <a:off x="4644008" y="2042549"/>
            <a:ext cx="3960440" cy="100811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5400" b="1" dirty="0" smtClean="0">
                <a:solidFill>
                  <a:srgbClr val="E963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year ago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212081"/>
            <a:ext cx="144016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Introduce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5948" y="1202486"/>
            <a:ext cx="2417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http://web.dnp.go.th/Pre/Plan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8" b="1485"/>
          <a:stretch/>
        </p:blipFill>
        <p:spPr bwMode="auto">
          <a:xfrm>
            <a:off x="500884" y="0"/>
            <a:ext cx="8208912" cy="187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9" b="1486"/>
          <a:stretch/>
        </p:blipFill>
        <p:spPr bwMode="auto">
          <a:xfrm>
            <a:off x="500884" y="2485016"/>
            <a:ext cx="8208912" cy="23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chwarzKiserz\Pictures\capture-20170828-1857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7"/>
          <a:stretch/>
        </p:blipFill>
        <p:spPr bwMode="auto">
          <a:xfrm>
            <a:off x="1512220" y="2485016"/>
            <a:ext cx="6186240" cy="188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SchwarzKiserz\Pictures\capture-20170829-02124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2"/>
          <a:stretch/>
        </p:blipFill>
        <p:spPr bwMode="auto">
          <a:xfrm>
            <a:off x="1527232" y="0"/>
            <a:ext cx="6186241" cy="14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6257" y="277641"/>
            <a:ext cx="1111925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Export Tools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619673" y="720137"/>
            <a:ext cx="527973" cy="19542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55804" y="1893735"/>
            <a:ext cx="1" cy="42179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619673" y="937286"/>
            <a:ext cx="1008112" cy="175019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619673" y="616195"/>
            <a:ext cx="0" cy="10394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6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7704" y="1131590"/>
            <a:ext cx="5040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3</a:t>
            </a:r>
            <a:r>
              <a:rPr lang="en-US" sz="4800" b="1" baseline="30000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th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 Tactical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[LIST OF INVADER HOLDING]</a:t>
            </a:r>
          </a:p>
        </p:txBody>
      </p:sp>
    </p:spTree>
    <p:extLst>
      <p:ext uri="{BB962C8B-B14F-4D97-AF65-F5344CB8AC3E}">
        <p14:creationId xmlns:p14="http://schemas.microsoft.com/office/powerpoint/2010/main" val="791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SchwarzKiserz\Pictures\capture-20170829-015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86" y="1370006"/>
            <a:ext cx="6147758" cy="321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917841" y="2266148"/>
            <a:ext cx="557312" cy="28803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5856" y="312821"/>
            <a:ext cx="3168352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การค้นหา</a:t>
            </a:r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(รายชื่อ </a:t>
            </a:r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 </a:t>
            </a:r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เลขประจำตัวประชาชน)</a:t>
            </a:r>
            <a:endParaRPr lang="en-US" sz="16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428650" y="1051950"/>
            <a:ext cx="0" cy="94373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2"/>
          </p:cNvCxnSpPr>
          <p:nvPr/>
        </p:nvCxnSpPr>
        <p:spPr>
          <a:xfrm>
            <a:off x="4860032" y="651375"/>
            <a:ext cx="1872208" cy="112828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582485" y="742121"/>
            <a:ext cx="1631652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Export to Excel</a:t>
            </a:r>
          </a:p>
        </p:txBody>
      </p:sp>
      <p:cxnSp>
        <p:nvCxnSpPr>
          <p:cNvPr id="17" name="Straight Connector 16"/>
          <p:cNvCxnSpPr>
            <a:endCxn id="7" idx="0"/>
          </p:cNvCxnSpPr>
          <p:nvPr/>
        </p:nvCxnSpPr>
        <p:spPr>
          <a:xfrm flipH="1">
            <a:off x="7196497" y="1995686"/>
            <a:ext cx="232153" cy="27046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24" idx="0"/>
          </p:cNvCxnSpPr>
          <p:nvPr/>
        </p:nvCxnSpPr>
        <p:spPr>
          <a:xfrm flipH="1">
            <a:off x="6726501" y="1779662"/>
            <a:ext cx="0" cy="48284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582485" y="2262510"/>
            <a:ext cx="288032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7704" y="1108938"/>
            <a:ext cx="5040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4</a:t>
            </a:r>
            <a:r>
              <a:rPr lang="en-US" sz="4800" b="1" baseline="30000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th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 Tactical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[ADVANCED SEARCH &amp;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FAVORITE]</a:t>
            </a:r>
          </a:p>
        </p:txBody>
      </p:sp>
    </p:spTree>
    <p:extLst>
      <p:ext uri="{BB962C8B-B14F-4D97-AF65-F5344CB8AC3E}">
        <p14:creationId xmlns:p14="http://schemas.microsoft.com/office/powerpoint/2010/main" val="5285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3124" y="195486"/>
            <a:ext cx="7306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หน้าต่างหลักส่วนการจัดการพื้นที่เป้าหมายฯ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http://web.dnp.go.th/Pre/Plan/manage.php</a:t>
            </a:r>
            <a:endParaRPr lang="en-US" sz="2400" i="1" dirty="0" smtClean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2040" y="2538374"/>
            <a:ext cx="1944216" cy="249400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C:\Users\SchwarzKiserz\Pictures\capture-20170828-1803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11" y="1399939"/>
            <a:ext cx="6128177" cy="32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524000" y="2245505"/>
            <a:ext cx="504056" cy="28803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9335" y="727451"/>
            <a:ext cx="1458369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การค้นหาขั้นสูง</a:t>
            </a:r>
            <a:endParaRPr lang="en-US" sz="16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4" name="Straight Connector 13"/>
          <p:cNvCxnSpPr>
            <a:endCxn id="12" idx="0"/>
          </p:cNvCxnSpPr>
          <p:nvPr/>
        </p:nvCxnSpPr>
        <p:spPr>
          <a:xfrm>
            <a:off x="1776028" y="1491630"/>
            <a:ext cx="0" cy="75387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2"/>
          </p:cNvCxnSpPr>
          <p:nvPr/>
        </p:nvCxnSpPr>
        <p:spPr>
          <a:xfrm>
            <a:off x="1178520" y="1066005"/>
            <a:ext cx="597508" cy="4256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326354" y="1996467"/>
            <a:ext cx="36004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dobe Gothic Std B" pitchFamily="34" charset="-128"/>
                <a:ea typeface="Adobe Gothic Std B" pitchFamily="34" charset="-128"/>
              </a:rPr>
              <a:t>1</a:t>
            </a:r>
            <a:endParaRPr lang="en-US" sz="14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91880" y="3651870"/>
            <a:ext cx="1728192" cy="28803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851920" y="2083431"/>
            <a:ext cx="1080120" cy="288032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727451"/>
            <a:ext cx="1877567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รายการโปรด </a:t>
            </a:r>
            <a:r>
              <a:rPr lang="en-US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(Favorite)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391980" y="1399939"/>
            <a:ext cx="0" cy="68349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2"/>
          </p:cNvCxnSpPr>
          <p:nvPr/>
        </p:nvCxnSpPr>
        <p:spPr>
          <a:xfrm flipH="1">
            <a:off x="4391980" y="1066005"/>
            <a:ext cx="1118804" cy="33393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93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SchwarzKiserz\Pictures\capture-20170828-1734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04" y="1402086"/>
            <a:ext cx="6119973" cy="32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202830" y="2726236"/>
            <a:ext cx="640978" cy="28803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63129" y="1755893"/>
            <a:ext cx="1728192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ตัวอย่างการค้นหาขั้นสูง (เพิ่มเติม)</a:t>
            </a:r>
            <a:endParaRPr lang="en-US" sz="16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6" name="Straight Connector 15"/>
          <p:cNvCxnSpPr>
            <a:stCxn id="13" idx="2"/>
          </p:cNvCxnSpPr>
          <p:nvPr/>
        </p:nvCxnSpPr>
        <p:spPr>
          <a:xfrm>
            <a:off x="4227225" y="2340668"/>
            <a:ext cx="0" cy="19286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3"/>
          </p:cNvCxnSpPr>
          <p:nvPr/>
        </p:nvCxnSpPr>
        <p:spPr>
          <a:xfrm flipV="1">
            <a:off x="2843808" y="2533538"/>
            <a:ext cx="1383417" cy="33671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14348" y="3147814"/>
            <a:ext cx="2573675" cy="648072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07111" y="2480512"/>
            <a:ext cx="36004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dobe Gothic Std B" pitchFamily="34" charset="-128"/>
                <a:ea typeface="Adobe Gothic Std B" pitchFamily="34" charset="-128"/>
              </a:rPr>
              <a:t>2</a:t>
            </a:r>
            <a:endParaRPr lang="en-US" sz="14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212081"/>
            <a:ext cx="2232248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Advanced Search Function</a:t>
            </a:r>
          </a:p>
        </p:txBody>
      </p:sp>
    </p:spTree>
    <p:extLst>
      <p:ext uri="{BB962C8B-B14F-4D97-AF65-F5344CB8AC3E}">
        <p14:creationId xmlns:p14="http://schemas.microsoft.com/office/powerpoint/2010/main" val="336853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 bwMode="auto">
          <a:xfrm>
            <a:off x="467544" y="987574"/>
            <a:ext cx="820891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SchwarzKiserz\Pictures\capture-20170828-1734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11" y="1380256"/>
            <a:ext cx="6128177" cy="32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932040" y="2538374"/>
            <a:ext cx="1944216" cy="249400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52020" y="2239775"/>
            <a:ext cx="36004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dobe Gothic Std B" pitchFamily="34" charset="-128"/>
                <a:ea typeface="Adobe Gothic Std B" pitchFamily="34" charset="-128"/>
              </a:rPr>
              <a:t>3</a:t>
            </a:r>
            <a:endParaRPr lang="en-US" sz="14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212081"/>
            <a:ext cx="2232248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Advanced Search Function</a:t>
            </a:r>
          </a:p>
        </p:txBody>
      </p:sp>
    </p:spTree>
    <p:extLst>
      <p:ext uri="{BB962C8B-B14F-4D97-AF65-F5344CB8AC3E}">
        <p14:creationId xmlns:p14="http://schemas.microsoft.com/office/powerpoint/2010/main" val="38896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7544" y="987574"/>
            <a:ext cx="8208912" cy="4032448"/>
            <a:chOff x="539552" y="746807"/>
            <a:chExt cx="8208912" cy="4032448"/>
          </a:xfrm>
        </p:grpSpPr>
        <p:pic>
          <p:nvPicPr>
            <p:cNvPr id="8" name="Picture 7" descr="C:\Users\Win 8 Pro\Documents\macbook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6"/>
            <a:stretch/>
          </p:blipFill>
          <p:spPr bwMode="auto">
            <a:xfrm>
              <a:off x="539552" y="746807"/>
              <a:ext cx="8208912" cy="403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C:\Users\SchwarzKiserz\Pictures\capture-20170828-12004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008" y="1106847"/>
              <a:ext cx="6096000" cy="319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3995936" y="546234"/>
            <a:ext cx="3624064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คลิกเพื่อบันทึกพื้นที่เป้าหมายฯ ในรายการโปรด</a:t>
            </a:r>
            <a:endParaRPr lang="en-US" sz="16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39952" y="1851670"/>
            <a:ext cx="0" cy="118749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2"/>
          </p:cNvCxnSpPr>
          <p:nvPr/>
        </p:nvCxnSpPr>
        <p:spPr>
          <a:xfrm flipH="1">
            <a:off x="4139952" y="884788"/>
            <a:ext cx="1668016" cy="96688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51520" y="212081"/>
            <a:ext cx="1584176" cy="36933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Favorite Function</a:t>
            </a:r>
          </a:p>
        </p:txBody>
      </p:sp>
      <p:sp>
        <p:nvSpPr>
          <p:cNvPr id="11" name="Oval 10"/>
          <p:cNvSpPr/>
          <p:nvPr/>
        </p:nvSpPr>
        <p:spPr>
          <a:xfrm>
            <a:off x="3995936" y="3039165"/>
            <a:ext cx="288032" cy="288032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7744" y="1794178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Attitudes</a:t>
            </a:r>
            <a:r>
              <a:rPr lang="th-TH" sz="48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&amp; Future</a:t>
            </a:r>
          </a:p>
        </p:txBody>
      </p:sp>
    </p:spTree>
    <p:extLst>
      <p:ext uri="{BB962C8B-B14F-4D97-AF65-F5344CB8AC3E}">
        <p14:creationId xmlns:p14="http://schemas.microsoft.com/office/powerpoint/2010/main" val="6412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SchwarzKiserz\Pictures\wp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443"/>
            <a:ext cx="2502628" cy="156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4355976" y="695315"/>
            <a:ext cx="3780000" cy="3780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0342" y="241583"/>
            <a:ext cx="19287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Attitudes &amp; Future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1214" y="605430"/>
            <a:ext cx="1800200" cy="0"/>
          </a:xfrm>
          <a:prstGeom prst="line">
            <a:avLst/>
          </a:prstGeom>
          <a:ln w="38100">
            <a:solidFill>
              <a:srgbClr val="E963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863193" y="1646964"/>
            <a:ext cx="3631691" cy="1770554"/>
            <a:chOff x="1170947" y="1347614"/>
            <a:chExt cx="6566539" cy="3201378"/>
          </a:xfrm>
        </p:grpSpPr>
        <p:pic>
          <p:nvPicPr>
            <p:cNvPr id="8" name="Picture 7" descr="C:\Users\Win 8 Pro\Documents\macbook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6"/>
            <a:stretch/>
          </p:blipFill>
          <p:spPr bwMode="auto">
            <a:xfrm>
              <a:off x="1170947" y="1347614"/>
              <a:ext cx="6566539" cy="320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SchwarzKiserz\Pictures\thesis AO pic\capture-20170322-1632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403" y="1640143"/>
              <a:ext cx="4913623" cy="257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2339752" y="2565658"/>
            <a:ext cx="69893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21069" y="2585315"/>
            <a:ext cx="78437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49116" y="2139702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Next</a:t>
            </a:r>
            <a:endParaRPr lang="en-US" sz="2400" b="1" dirty="0">
              <a:latin typeface="Adobe Gothic Std B" pitchFamily="34" charset="-128"/>
              <a:ea typeface="Adobe Gothic Std B" pitchFamily="34" charset="-128"/>
              <a:cs typeface="TH SarabunPSK" panose="020B0500040200020003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9075" y="2245845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Present</a:t>
            </a:r>
            <a:endParaRPr lang="en-US" sz="1400" b="1" dirty="0">
              <a:latin typeface="Adobe Gothic Std B" pitchFamily="34" charset="-128"/>
              <a:ea typeface="Adobe Gothic Std B" pitchFamily="34" charset="-128"/>
              <a:cs typeface="TH SarabunPSK" panose="020B05000402000200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5934" y="5308054"/>
            <a:ext cx="38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ศูนย์รวมข้อมูลสนับสนุนด้านการป้องกันและปราบปรามรักษาป่า</a:t>
            </a:r>
            <a:endParaRPr lang="en-US" sz="1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ของกรมอุทยานแห่งชาติ สัตว์ป่า และพันธุ์พืช</a:t>
            </a:r>
            <a:endParaRPr lang="en-US" sz="1200" b="1" baseline="300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1" name="Picture 3" descr="C:\Users\SchwarzKiserz\Pictures\exce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6" y="1697384"/>
            <a:ext cx="225097" cy="2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chwarzKiserz\Pictures\wor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5" y="1697385"/>
            <a:ext cx="222730" cy="22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D:\book\5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58" y="1649455"/>
            <a:ext cx="820788" cy="17180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Straight Connector 39"/>
          <p:cNvCxnSpPr>
            <a:endCxn id="34" idx="1"/>
          </p:cNvCxnSpPr>
          <p:nvPr/>
        </p:nvCxnSpPr>
        <p:spPr>
          <a:xfrm flipV="1">
            <a:off x="5724128" y="364763"/>
            <a:ext cx="361849" cy="40678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38" idx="1"/>
          </p:cNvCxnSpPr>
          <p:nvPr/>
        </p:nvCxnSpPr>
        <p:spPr>
          <a:xfrm>
            <a:off x="7228166" y="974959"/>
            <a:ext cx="512186" cy="769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012160" y="4475315"/>
            <a:ext cx="408908" cy="2819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85977" y="195486"/>
            <a:ext cx="2049999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ข้อมูลผู้กระทำความผิด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40352" y="882626"/>
            <a:ext cx="1224136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สารบบคดี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91880" y="4587974"/>
            <a:ext cx="2594097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ข้อมูลการแจ้งเหตุสายด่วน (1362)</a:t>
            </a:r>
          </a:p>
        </p:txBody>
      </p:sp>
    </p:spTree>
    <p:extLst>
      <p:ext uri="{BB962C8B-B14F-4D97-AF65-F5344CB8AC3E}">
        <p14:creationId xmlns:p14="http://schemas.microsoft.com/office/powerpoint/2010/main" val="40817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3768" y="1851670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Statistic &amp; Data</a:t>
            </a:r>
          </a:p>
        </p:txBody>
      </p:sp>
    </p:spTree>
    <p:extLst>
      <p:ext uri="{BB962C8B-B14F-4D97-AF65-F5344CB8AC3E}">
        <p14:creationId xmlns:p14="http://schemas.microsoft.com/office/powerpoint/2010/main" val="29644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22"/>
          <a:stretch/>
        </p:blipFill>
        <p:spPr bwMode="auto">
          <a:xfrm>
            <a:off x="447571" y="2582005"/>
            <a:ext cx="8208912" cy="25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chwarzKiserz\Pictures\capture-20170817-15331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0"/>
          <a:stretch/>
        </p:blipFill>
        <p:spPr bwMode="auto">
          <a:xfrm>
            <a:off x="1505952" y="3003799"/>
            <a:ext cx="6092149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Win 8 Pro\Documents\macboo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2" b="1485"/>
          <a:stretch/>
        </p:blipFill>
        <p:spPr bwMode="auto">
          <a:xfrm>
            <a:off x="447570" y="-1"/>
            <a:ext cx="8208912" cy="229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chwarzKiserz\Pictures\capture-20170828-15052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1" b="43825"/>
          <a:stretch/>
        </p:blipFill>
        <p:spPr bwMode="auto">
          <a:xfrm>
            <a:off x="1505951" y="-92546"/>
            <a:ext cx="6092149" cy="18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563888" y="1205605"/>
            <a:ext cx="1888237" cy="35481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39995" y="267494"/>
            <a:ext cx="3624064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แบบสอบถามประเมินความพึงพอใจการใช้งานระบบฯ</a:t>
            </a:r>
            <a:endParaRPr lang="en-US" sz="16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" name="Straight Connector 11"/>
          <p:cNvCxnSpPr>
            <a:endCxn id="10" idx="0"/>
          </p:cNvCxnSpPr>
          <p:nvPr/>
        </p:nvCxnSpPr>
        <p:spPr>
          <a:xfrm>
            <a:off x="4508006" y="602829"/>
            <a:ext cx="1" cy="60277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2"/>
          </p:cNvCxnSpPr>
          <p:nvPr/>
        </p:nvCxnSpPr>
        <p:spPr>
          <a:xfrm>
            <a:off x="4552026" y="2293972"/>
            <a:ext cx="1" cy="42179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739995" y="3036559"/>
            <a:ext cx="3829402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http://web.dnp.go.th/Pre/Plan/Evaluation.php</a:t>
            </a:r>
          </a:p>
        </p:txBody>
      </p:sp>
    </p:spTree>
    <p:extLst>
      <p:ext uri="{BB962C8B-B14F-4D97-AF65-F5344CB8AC3E}">
        <p14:creationId xmlns:p14="http://schemas.microsoft.com/office/powerpoint/2010/main" val="40254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707654"/>
            <a:ext cx="5786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 1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ข้อมูลผู้ตอบแบบสอบถาม</a:t>
            </a:r>
            <a:endParaRPr lang="th-TH" sz="2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ส่วนที่ 2</a:t>
            </a:r>
            <a:r>
              <a:rPr lang="th-TH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ข้อมูลการแสดงความคิดเห็นของผู้ใช้งาน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Rating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Scale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ประสิทธิภาพของ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ด้าน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ความยากง่ายต่อการใช้งาน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ความปลอดภัย</a:t>
            </a:r>
          </a:p>
          <a:p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ส่วนที่ 3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ข้อเสนอแนะเพิ่มเติม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1680" y="1059582"/>
            <a:ext cx="5786655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แบบสอบถามประเมินความพึงพอใจการใช้งานระบบฯ</a:t>
            </a:r>
            <a:endParaRPr lang="en-US" sz="28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939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4"/>
          <p:cNvSpPr txBox="1">
            <a:spLocks/>
          </p:cNvSpPr>
          <p:nvPr/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" sz="9600" b="1" dirty="0" smtClean="0">
                <a:solidFill>
                  <a:srgbClr val="00B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Thanks!</a:t>
            </a:r>
            <a:endParaRPr lang="en" sz="9600" b="1" dirty="0">
              <a:solidFill>
                <a:srgbClr val="00B2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hape 425"/>
          <p:cNvSpPr txBox="1">
            <a:spLocks/>
          </p:cNvSpPr>
          <p:nvPr/>
        </p:nvSpPr>
        <p:spPr>
          <a:xfrm>
            <a:off x="876825" y="2688925"/>
            <a:ext cx="4334100" cy="24446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TH SarabunPSK" panose="020B0500040200020003" pitchFamily="34" charset="-34"/>
                <a:ea typeface="Muli"/>
                <a:cs typeface="TH SarabunPSK" panose="020B0500040200020003" pitchFamily="34" charset="-34"/>
                <a:sym typeface="Muli"/>
              </a:rPr>
              <a:t>Any questions?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 smtClean="0">
              <a:solidFill>
                <a:srgbClr val="FFFFFF"/>
              </a:solidFill>
              <a:latin typeface="TH SarabunPSK" panose="020B0500040200020003" pitchFamily="34" charset="-34"/>
              <a:ea typeface="Muli"/>
              <a:cs typeface="TH SarabunPSK" panose="020B0500040200020003" pitchFamily="34" charset="-34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8576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1916" y="4803998"/>
            <a:ext cx="7920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สำนักป้องกัน ปราบปรามและควบคุมไฟป่า - กรมอุทยานแห่งชาติ สัตว์ป่า และพันธุ์พืช 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</a:t>
            </a:r>
            <a:r>
              <a:rPr lang="en-US" sz="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24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</a:p>
          <a:p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Powered by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ระบบสารสนเทศเพื่อการจัดการ การดำเนินงานตามแผนปฏิบัติการพื้นที่เป้าหมายป้องกันและปราบปรามการลักลอบบุกรุกพื้นที่ป่า ของกรมอุทยานแห่งชาติ สัตว์ป่า และพันธุ์พืช</a:t>
            </a:r>
            <a:endParaRPr lang="en-US" sz="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5867" y="187193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จากการรายงานรายวัน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6443" y="1871929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จากระบบสารสนเทศฯ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35896" y="2533649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99592" y="1381522"/>
            <a:ext cx="2387452" cy="23042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8510" y="923128"/>
            <a:ext cx="3303984" cy="31888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26804" y="2241262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118,212</a:t>
            </a:r>
            <a:endParaRPr lang="en-US" sz="32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6222" y="2241261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252,254</a:t>
            </a:r>
            <a:endParaRPr lang="en-US" sz="32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6587" y="281318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(แปลง)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6003" y="2831378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(แปลง)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5856" y="2209775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200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คงเหลือ </a:t>
            </a:r>
            <a:r>
              <a:rPr lang="en-US" sz="1200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134,042</a:t>
            </a:r>
            <a:r>
              <a:rPr lang="th-TH" sz="1200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 แปลง</a:t>
            </a:r>
            <a:endParaRPr lang="en-US" sz="1200" dirty="0">
              <a:solidFill>
                <a:srgbClr val="C0000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44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1916" y="4673528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</a:t>
            </a:r>
            <a:r>
              <a:rPr lang="th-TH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เป็นขนาดพื้นที่จากระบบ อาจมีความคาดเคลื่อน</a:t>
            </a:r>
            <a:endParaRPr lang="en-US" sz="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สำนักป้องกัน ปราบปรามและควบคุมไฟป่า - กรมอุทยานแห่งชาติ สัตว์ป่า และพันธุ์พืช 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</a:t>
            </a:r>
            <a:r>
              <a:rPr lang="en-US" sz="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24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 </a:t>
            </a:r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</a:p>
          <a:p>
            <a:r>
              <a:rPr lang="en-US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Powered by </a:t>
            </a: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ระบบสารสนเทศเพื่อการจัดการ การดำเนินงานตามแผนปฏิบัติการพื้นที่เป้าหมายป้องกันและปราบปรามการลักลอบบุกรุกพื้นที่ป่า ของกรมอุทยานแห่งชาติ สัตว์ป่า และพันธุ์พืช</a:t>
            </a:r>
            <a:endParaRPr lang="en-US" sz="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2606" y="1871929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จากการรายงานรายวัน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6443" y="1871929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จากระบบสารสนเทศฯ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35896" y="2533649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99592" y="1381522"/>
            <a:ext cx="2387452" cy="23042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8510" y="923128"/>
            <a:ext cx="3303984" cy="31888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6761" y="2333593"/>
            <a:ext cx="1944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40,116,662.55</a:t>
            </a:r>
            <a:endParaRPr lang="en-US" sz="20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8394" y="2286719"/>
            <a:ext cx="1944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71,764,730.94</a:t>
            </a:r>
            <a:endParaRPr lang="en-US" sz="2000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7576" y="281318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(ไร่)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166" y="2784502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(ไร่)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5856" y="2209775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200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คงเหลือ </a:t>
            </a:r>
            <a:r>
              <a:rPr lang="en-US" sz="1200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31,648,068.39</a:t>
            </a:r>
            <a:r>
              <a:rPr lang="th-TH" sz="1200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  <a:cs typeface="TH SarabunPSK" panose="020B0500040200020003" pitchFamily="34" charset="-34"/>
              </a:rPr>
              <a:t> (ไร่)</a:t>
            </a:r>
            <a:endParaRPr lang="en-US" sz="1200" dirty="0">
              <a:solidFill>
                <a:srgbClr val="C0000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1679" y="4145531"/>
            <a:ext cx="790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ผลรวมขนาดพื้นที่ </a:t>
            </a:r>
            <a:r>
              <a:rPr lang="en-US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(GIS) </a:t>
            </a:r>
            <a:r>
              <a:rPr lang="th-TH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จากระบบฯ  </a:t>
            </a:r>
            <a:r>
              <a:rPr lang="en-US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71,197,705.18</a:t>
            </a:r>
            <a:r>
              <a:rPr lang="th-TH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 (ไร่) แตกต่างจากการรายงานรายวัน </a:t>
            </a:r>
            <a:r>
              <a:rPr lang="en-US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567,025.76</a:t>
            </a:r>
            <a:r>
              <a:rPr lang="th-TH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 (ไร่)</a:t>
            </a:r>
            <a:r>
              <a:rPr lang="th-TH" sz="1400" dirty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[ </a:t>
            </a:r>
            <a:r>
              <a:rPr lang="th-TH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คงเหลือจากระบบฯ 31,081,042.63 (ไร่)</a:t>
            </a:r>
            <a:r>
              <a:rPr lang="en-US" sz="14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 ]</a:t>
            </a:r>
            <a:endParaRPr lang="th-TH" sz="1400" b="1" dirty="0" smtClean="0">
              <a:solidFill>
                <a:srgbClr val="C00000"/>
              </a:solidFill>
              <a:latin typeface="TH SarabunPSK" panose="020B0500040200020003" pitchFamily="34" charset="-34"/>
              <a:ea typeface="Adobe Gothic Std B" pitchFamily="34" charset="-128"/>
              <a:cs typeface="TH SarabunPSK" panose="020B0500040200020003" pitchFamily="34" charset="-34"/>
            </a:endParaRPr>
          </a:p>
          <a:p>
            <a:r>
              <a:rPr lang="en-US" sz="14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en-US" sz="1400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ขนาดพื้นที่รับผิดชอบกรมอุทยานฯ จากส่วนภูมิสารสนเทศ สำนักฟื้นฟูและพัฒนาพื้นที่อนุรักษ์ </a:t>
            </a:r>
            <a:r>
              <a:rPr lang="en-US" sz="1400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72,376,632.21</a:t>
            </a:r>
            <a:r>
              <a:rPr lang="th-TH" sz="1400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 ไร่</a:t>
            </a:r>
            <a:endParaRPr lang="en-US" sz="1400" dirty="0" smtClean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6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09021437"/>
              </p:ext>
            </p:extLst>
          </p:nvPr>
        </p:nvGraphicFramePr>
        <p:xfrm>
          <a:off x="467544" y="915566"/>
          <a:ext cx="828092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8" y="367873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แผนภูมิแสดงสัดส่วนขนาดพื้นที่ตามสถานะพื้นที่เป้าหมายฯ</a:t>
            </a:r>
          </a:p>
          <a:p>
            <a:pPr algn="ctr"/>
            <a:r>
              <a:rPr lang="th-TH" sz="16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คำนวนจากผลรวมขนาดพื้นที่ </a:t>
            </a:r>
            <a:r>
              <a:rPr lang="en-US" sz="16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(GIS) </a:t>
            </a:r>
            <a:r>
              <a:rPr lang="th-TH" sz="16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จากระบบฯ  </a:t>
            </a:r>
            <a:r>
              <a:rPr lang="en-US" sz="16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71,197,705.18</a:t>
            </a:r>
            <a:r>
              <a:rPr lang="th-TH" sz="1600" b="1" dirty="0" smtClean="0">
                <a:solidFill>
                  <a:srgbClr val="C00000"/>
                </a:solidFill>
                <a:latin typeface="TH SarabunPSK" panose="020B0500040200020003" pitchFamily="34" charset="-34"/>
                <a:ea typeface="Adobe Gothic Std B" pitchFamily="34" charset="-128"/>
                <a:cs typeface="TH SarabunPSK" panose="020B0500040200020003" pitchFamily="34" charset="-34"/>
              </a:rPr>
              <a:t> (ไร่)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52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chwarzKiserz\Pictures\capture-20170824-180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5566"/>
            <a:ext cx="853408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367873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แผนภูมิแสดงรายงาน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สถิติ </a:t>
            </a:r>
            <a:r>
              <a:rPr lang="th-TH" sz="20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จำนวนแปลงที่เพิ่มขึ้นต่อวัน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ของพื้นที่เป้าหมายตามแผนปฏิบัติ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การฯ </a:t>
            </a:r>
          </a:p>
          <a:p>
            <a:pPr algn="ctr"/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 สิงหาคม 2560 - 29 สิงหาคม 2560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2080" y="1203598"/>
            <a:ext cx="3491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ค่าเฉลี่ยจำนวนแปลงที่เพิ่มขึ้น (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Average) : 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56.54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แปลง / วัน</a:t>
            </a:r>
          </a:p>
          <a:p>
            <a:pPr algn="r"/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จำนวนแปลงที่เพิ่มขึ้นสูงสุด (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Max): 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178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แปลง / วัน</a:t>
            </a:r>
          </a:p>
          <a:p>
            <a:pPr algn="r"/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จำนวนแปลงที่เพิ่มขึ้นต่ำสุด (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Min) : 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แปลง / วัน</a:t>
            </a:r>
          </a:p>
          <a:p>
            <a:pPr algn="r"/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ผลรวมจำนวนแปลงที่เพิ่มขึ้น (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Sum) : 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1,583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แปลง</a:t>
            </a:r>
          </a:p>
        </p:txBody>
      </p:sp>
    </p:spTree>
    <p:extLst>
      <p:ext uri="{BB962C8B-B14F-4D97-AF65-F5344CB8AC3E}">
        <p14:creationId xmlns:p14="http://schemas.microsoft.com/office/powerpoint/2010/main" val="31687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6499</TotalTime>
  <Words>2095</Words>
  <Application>Microsoft Office PowerPoint</Application>
  <PresentationFormat>On-screen Show (16:9)</PresentationFormat>
  <Paragraphs>422</Paragraphs>
  <Slides>52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SchwarzKiserz</dc:creator>
  <cp:lastModifiedBy>SchwarzKiserz</cp:lastModifiedBy>
  <cp:revision>98</cp:revision>
  <dcterms:created xsi:type="dcterms:W3CDTF">2017-08-24T07:07:54Z</dcterms:created>
  <dcterms:modified xsi:type="dcterms:W3CDTF">2017-08-29T03:57:15Z</dcterms:modified>
</cp:coreProperties>
</file>